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notesSlides/notesSlide6.xml" ContentType="application/vnd.openxmlformats-officedocument.presentationml.notes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embeddedFontLst>
    <p:embeddedFont>
      <p:font typeface="Prata" charset="0"/>
      <p:regular r:id="rId9"/>
    </p:embeddedFont>
    <p:embeddedFont>
      <p:font typeface="Calibri" pitchFamily="34" charset="0"/>
      <p:regular r:id="rId10"/>
      <p:bold r:id="rId11"/>
      <p:italic r:id="rId12"/>
      <p:boldItalic r:id="rId13"/>
    </p:embeddedFont>
    <p:embeddedFont>
      <p:font typeface="Raleway" charset="0"/>
      <p:regular r:id="rId14"/>
      <p:bold r:id="rId15"/>
      <p:italic r:id="rId16"/>
      <p:boldItalic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1B1C1D"/>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2228DC-1290-477C-9AE6-0977D3106FE8}" v="12" dt="2024-10-04T08:16:06.7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611"/>
    <p:restoredTop sz="94610"/>
  </p:normalViewPr>
  <p:slideViewPr>
    <p:cSldViewPr snapToGrid="0" snapToObjects="1">
      <p:cViewPr varScale="1">
        <p:scale>
          <a:sx n="84" d="100"/>
          <a:sy n="84" d="100"/>
        </p:scale>
        <p:origin x="-96" y="-156"/>
      </p:cViewPr>
      <p:guideLst>
        <p:guide orient="horz" pos="2592"/>
        <p:guide pos="4608"/>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microsoft.com/office/2015/10/relationships/revisionInfo" Target="revisionInfo.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4283114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2</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a:p>
        </p:txBody>
      </p:sp>
    </p:spTree>
    <p:extLst>
      <p:ext uri="{BB962C8B-B14F-4D97-AF65-F5344CB8AC3E}">
        <p14:creationId xmlns=""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a:p>
        </p:txBody>
      </p:sp>
    </p:spTree>
    <p:extLst>
      <p:ext uri="{BB962C8B-B14F-4D97-AF65-F5344CB8AC3E}">
        <p14:creationId xmlns=""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51528"/>
            <a:ext cx="7556421" cy="2934653"/>
          </a:xfrm>
          <a:prstGeom prst="rect">
            <a:avLst/>
          </a:prstGeom>
          <a:noFill/>
          <a:ln/>
        </p:spPr>
        <p:txBody>
          <a:bodyPr wrap="square" lIns="0" tIns="0" rIns="0" bIns="0" rtlCol="0" anchor="t"/>
          <a:lstStyle/>
          <a:p>
            <a:pPr marL="0" indent="0">
              <a:lnSpc>
                <a:spcPts val="7700"/>
              </a:lnSpc>
              <a:buNone/>
            </a:pPr>
            <a:r>
              <a:rPr lang="en-US" sz="6150" dirty="0">
                <a:solidFill>
                  <a:srgbClr val="F2E782"/>
                </a:solidFill>
                <a:latin typeface="Prata" pitchFamily="34" charset="0"/>
                <a:ea typeface="Prata" pitchFamily="34" charset="-122"/>
                <a:cs typeface="Prata" pitchFamily="34" charset="-120"/>
              </a:rPr>
              <a:t>Road Networks: Graphs and Their Types</a:t>
            </a:r>
            <a:endParaRPr lang="en-US" sz="6150" dirty="0"/>
          </a:p>
        </p:txBody>
      </p:sp>
      <p:sp>
        <p:nvSpPr>
          <p:cNvPr id="4" name="Text 1"/>
          <p:cNvSpPr/>
          <p:nvPr/>
        </p:nvSpPr>
        <p:spPr>
          <a:xfrm>
            <a:off x="793790" y="5026343"/>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Road networks are the backbones of transportation systems, enabling the efficient movement of people and goods. Understanding how to model these complex networks using graph theory is crucial for urban planning, traffic management, and infrastructure development.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3874" y="758071"/>
            <a:ext cx="7649051" cy="1334929"/>
          </a:xfrm>
          <a:prstGeom prst="rect">
            <a:avLst/>
          </a:prstGeom>
          <a:noFill/>
          <a:ln/>
        </p:spPr>
        <p:txBody>
          <a:bodyPr wrap="square" lIns="0" tIns="0" rIns="0" bIns="0" rtlCol="0" anchor="t"/>
          <a:lstStyle/>
          <a:p>
            <a:pPr marL="0" indent="0">
              <a:lnSpc>
                <a:spcPts val="5250"/>
              </a:lnSpc>
              <a:buNone/>
            </a:pPr>
            <a:r>
              <a:rPr lang="en-US" sz="4200" dirty="0">
                <a:solidFill>
                  <a:srgbClr val="F2E782"/>
                </a:solidFill>
                <a:latin typeface="Prata" pitchFamily="34" charset="0"/>
                <a:ea typeface="Prata" pitchFamily="34" charset="-122"/>
                <a:cs typeface="Prata" pitchFamily="34" charset="-120"/>
              </a:rPr>
              <a:t>What are Road Networks and Why Model Them?</a:t>
            </a:r>
            <a:endParaRPr lang="en-US" sz="4200" dirty="0"/>
          </a:p>
        </p:txBody>
      </p:sp>
      <p:sp>
        <p:nvSpPr>
          <p:cNvPr id="4" name="Shape 1"/>
          <p:cNvSpPr/>
          <p:nvPr/>
        </p:nvSpPr>
        <p:spPr>
          <a:xfrm>
            <a:off x="6233874" y="2413278"/>
            <a:ext cx="3717846" cy="2589133"/>
          </a:xfrm>
          <a:prstGeom prst="roundRect">
            <a:avLst>
              <a:gd name="adj" fmla="val 1237"/>
            </a:avLst>
          </a:prstGeom>
          <a:solidFill>
            <a:srgbClr val="3A3B3C"/>
          </a:solidFill>
          <a:ln/>
        </p:spPr>
      </p:sp>
      <p:sp>
        <p:nvSpPr>
          <p:cNvPr id="5" name="Text 2"/>
          <p:cNvSpPr/>
          <p:nvPr/>
        </p:nvSpPr>
        <p:spPr>
          <a:xfrm>
            <a:off x="6447353" y="2626757"/>
            <a:ext cx="3290887" cy="667226"/>
          </a:xfrm>
          <a:prstGeom prst="rect">
            <a:avLst/>
          </a:prstGeom>
          <a:noFill/>
          <a:ln/>
        </p:spPr>
        <p:txBody>
          <a:bodyPr wrap="square" lIns="0" tIns="0" rIns="0" bIns="0" rtlCol="0" anchor="t"/>
          <a:lstStyle/>
          <a:p>
            <a:pPr marL="0" indent="0">
              <a:lnSpc>
                <a:spcPts val="2600"/>
              </a:lnSpc>
              <a:buNone/>
            </a:pPr>
            <a:r>
              <a:rPr lang="en-US" sz="2100" dirty="0">
                <a:solidFill>
                  <a:srgbClr val="CFCBBF"/>
                </a:solidFill>
                <a:latin typeface="Prata" pitchFamily="34" charset="0"/>
                <a:ea typeface="Prata" pitchFamily="34" charset="-122"/>
                <a:cs typeface="Prata" pitchFamily="34" charset="-120"/>
              </a:rPr>
              <a:t>Understanding Traffic Patterns</a:t>
            </a:r>
            <a:endParaRPr lang="en-US" sz="2100" dirty="0"/>
          </a:p>
        </p:txBody>
      </p:sp>
      <p:sp>
        <p:nvSpPr>
          <p:cNvPr id="6" name="Text 3"/>
          <p:cNvSpPr/>
          <p:nvPr/>
        </p:nvSpPr>
        <p:spPr>
          <a:xfrm>
            <a:off x="6447353" y="3422094"/>
            <a:ext cx="3290887" cy="1366838"/>
          </a:xfrm>
          <a:prstGeom prst="rect">
            <a:avLst/>
          </a:prstGeom>
          <a:noFill/>
          <a:ln/>
        </p:spPr>
        <p:txBody>
          <a:bodyPr wrap="square" lIns="0" tIns="0" rIns="0" bIns="0" rtlCol="0" anchor="t"/>
          <a:lstStyle/>
          <a:p>
            <a:pPr marL="0" indent="0">
              <a:lnSpc>
                <a:spcPts val="2650"/>
              </a:lnSpc>
              <a:buNone/>
            </a:pPr>
            <a:r>
              <a:rPr lang="en-US" sz="1650" dirty="0">
                <a:solidFill>
                  <a:srgbClr val="CFCBBF"/>
                </a:solidFill>
                <a:latin typeface="Raleway" pitchFamily="34" charset="0"/>
                <a:ea typeface="Raleway" pitchFamily="34" charset="-122"/>
                <a:cs typeface="Raleway" pitchFamily="34" charset="-120"/>
              </a:rPr>
              <a:t>Modeling road networks as graphs allows us to analyze traffic flow, identify bottlenecks, and optimize routing.</a:t>
            </a:r>
            <a:endParaRPr lang="en-US" sz="1650" dirty="0"/>
          </a:p>
        </p:txBody>
      </p:sp>
      <p:sp>
        <p:nvSpPr>
          <p:cNvPr id="7" name="Shape 4"/>
          <p:cNvSpPr/>
          <p:nvPr/>
        </p:nvSpPr>
        <p:spPr>
          <a:xfrm>
            <a:off x="10165199" y="2413278"/>
            <a:ext cx="3717846" cy="2589133"/>
          </a:xfrm>
          <a:prstGeom prst="roundRect">
            <a:avLst>
              <a:gd name="adj" fmla="val 1237"/>
            </a:avLst>
          </a:prstGeom>
          <a:solidFill>
            <a:srgbClr val="3A3B3C"/>
          </a:solidFill>
          <a:ln/>
        </p:spPr>
      </p:sp>
      <p:sp>
        <p:nvSpPr>
          <p:cNvPr id="8" name="Text 5"/>
          <p:cNvSpPr/>
          <p:nvPr/>
        </p:nvSpPr>
        <p:spPr>
          <a:xfrm>
            <a:off x="10378678" y="2626757"/>
            <a:ext cx="3009543" cy="333613"/>
          </a:xfrm>
          <a:prstGeom prst="rect">
            <a:avLst/>
          </a:prstGeom>
          <a:noFill/>
          <a:ln/>
        </p:spPr>
        <p:txBody>
          <a:bodyPr wrap="none" lIns="0" tIns="0" rIns="0" bIns="0" rtlCol="0" anchor="t"/>
          <a:lstStyle/>
          <a:p>
            <a:pPr marL="0" indent="0">
              <a:lnSpc>
                <a:spcPts val="2600"/>
              </a:lnSpc>
              <a:buNone/>
            </a:pPr>
            <a:r>
              <a:rPr lang="en-US" sz="2100" dirty="0">
                <a:solidFill>
                  <a:srgbClr val="CFCBBF"/>
                </a:solidFill>
                <a:latin typeface="Prata" pitchFamily="34" charset="0"/>
                <a:ea typeface="Prata" pitchFamily="34" charset="-122"/>
                <a:cs typeface="Prata" pitchFamily="34" charset="-120"/>
              </a:rPr>
              <a:t>Infrastructure Planning</a:t>
            </a:r>
            <a:endParaRPr lang="en-US" sz="2100" dirty="0"/>
          </a:p>
        </p:txBody>
      </p:sp>
      <p:sp>
        <p:nvSpPr>
          <p:cNvPr id="9" name="Text 6"/>
          <p:cNvSpPr/>
          <p:nvPr/>
        </p:nvSpPr>
        <p:spPr>
          <a:xfrm>
            <a:off x="10378678" y="3088481"/>
            <a:ext cx="3290887" cy="1366838"/>
          </a:xfrm>
          <a:prstGeom prst="rect">
            <a:avLst/>
          </a:prstGeom>
          <a:noFill/>
          <a:ln/>
        </p:spPr>
        <p:txBody>
          <a:bodyPr wrap="square" lIns="0" tIns="0" rIns="0" bIns="0" rtlCol="0" anchor="t"/>
          <a:lstStyle/>
          <a:p>
            <a:pPr marL="0" indent="0">
              <a:lnSpc>
                <a:spcPts val="2650"/>
              </a:lnSpc>
              <a:buNone/>
            </a:pPr>
            <a:r>
              <a:rPr lang="en-US" sz="1650" dirty="0">
                <a:solidFill>
                  <a:srgbClr val="CFCBBF"/>
                </a:solidFill>
                <a:latin typeface="Raleway" pitchFamily="34" charset="0"/>
                <a:ea typeface="Raleway" pitchFamily="34" charset="-122"/>
                <a:cs typeface="Raleway" pitchFamily="34" charset="-120"/>
              </a:rPr>
              <a:t>Graph-based models can guide the strategic placement of roads, bridges, and other transportation infrastructure.</a:t>
            </a:r>
            <a:endParaRPr lang="en-US" sz="1650" dirty="0"/>
          </a:p>
        </p:txBody>
      </p:sp>
      <p:sp>
        <p:nvSpPr>
          <p:cNvPr id="10" name="Shape 7"/>
          <p:cNvSpPr/>
          <p:nvPr/>
        </p:nvSpPr>
        <p:spPr>
          <a:xfrm>
            <a:off x="6233874" y="5215890"/>
            <a:ext cx="3717846" cy="2255520"/>
          </a:xfrm>
          <a:prstGeom prst="roundRect">
            <a:avLst>
              <a:gd name="adj" fmla="val 1420"/>
            </a:avLst>
          </a:prstGeom>
          <a:solidFill>
            <a:srgbClr val="3A3B3C"/>
          </a:solidFill>
          <a:ln/>
        </p:spPr>
      </p:sp>
      <p:sp>
        <p:nvSpPr>
          <p:cNvPr id="11" name="Text 8"/>
          <p:cNvSpPr/>
          <p:nvPr/>
        </p:nvSpPr>
        <p:spPr>
          <a:xfrm>
            <a:off x="6447353" y="5429369"/>
            <a:ext cx="2773323" cy="333613"/>
          </a:xfrm>
          <a:prstGeom prst="rect">
            <a:avLst/>
          </a:prstGeom>
          <a:noFill/>
          <a:ln/>
        </p:spPr>
        <p:txBody>
          <a:bodyPr wrap="none" lIns="0" tIns="0" rIns="0" bIns="0" rtlCol="0" anchor="t"/>
          <a:lstStyle/>
          <a:p>
            <a:pPr marL="0" indent="0">
              <a:lnSpc>
                <a:spcPts val="2600"/>
              </a:lnSpc>
              <a:buNone/>
            </a:pPr>
            <a:r>
              <a:rPr lang="en-US" sz="2100" dirty="0">
                <a:solidFill>
                  <a:srgbClr val="CFCBBF"/>
                </a:solidFill>
                <a:latin typeface="Prata" pitchFamily="34" charset="0"/>
                <a:ea typeface="Prata" pitchFamily="34" charset="-122"/>
                <a:cs typeface="Prata" pitchFamily="34" charset="-120"/>
              </a:rPr>
              <a:t>Emergency Response</a:t>
            </a:r>
            <a:endParaRPr lang="en-US" sz="2100" dirty="0"/>
          </a:p>
        </p:txBody>
      </p:sp>
      <p:sp>
        <p:nvSpPr>
          <p:cNvPr id="12" name="Text 9"/>
          <p:cNvSpPr/>
          <p:nvPr/>
        </p:nvSpPr>
        <p:spPr>
          <a:xfrm>
            <a:off x="6447353" y="5891093"/>
            <a:ext cx="3290887" cy="1366838"/>
          </a:xfrm>
          <a:prstGeom prst="rect">
            <a:avLst/>
          </a:prstGeom>
          <a:noFill/>
          <a:ln/>
        </p:spPr>
        <p:txBody>
          <a:bodyPr wrap="square" lIns="0" tIns="0" rIns="0" bIns="0" rtlCol="0" anchor="t"/>
          <a:lstStyle/>
          <a:p>
            <a:pPr marL="0" indent="0">
              <a:lnSpc>
                <a:spcPts val="2650"/>
              </a:lnSpc>
              <a:buNone/>
            </a:pPr>
            <a:r>
              <a:rPr lang="en-US" sz="1650" dirty="0">
                <a:solidFill>
                  <a:srgbClr val="CFCBBF"/>
                </a:solidFill>
                <a:latin typeface="Raleway" pitchFamily="34" charset="0"/>
                <a:ea typeface="Raleway" pitchFamily="34" charset="-122"/>
                <a:cs typeface="Raleway" pitchFamily="34" charset="-120"/>
              </a:rPr>
              <a:t>Graph-based road networks can help emergency services quickly navigate and respond to incidents.</a:t>
            </a:r>
            <a:endParaRPr lang="en-US" sz="1650" dirty="0"/>
          </a:p>
        </p:txBody>
      </p:sp>
      <p:sp>
        <p:nvSpPr>
          <p:cNvPr id="13" name="Shape 10"/>
          <p:cNvSpPr/>
          <p:nvPr/>
        </p:nvSpPr>
        <p:spPr>
          <a:xfrm>
            <a:off x="10165199" y="5215890"/>
            <a:ext cx="3717846" cy="2255520"/>
          </a:xfrm>
          <a:prstGeom prst="roundRect">
            <a:avLst>
              <a:gd name="adj" fmla="val 1420"/>
            </a:avLst>
          </a:prstGeom>
          <a:solidFill>
            <a:srgbClr val="3A3B3C"/>
          </a:solidFill>
          <a:ln/>
        </p:spPr>
      </p:sp>
      <p:sp>
        <p:nvSpPr>
          <p:cNvPr id="14" name="Text 11"/>
          <p:cNvSpPr/>
          <p:nvPr/>
        </p:nvSpPr>
        <p:spPr>
          <a:xfrm>
            <a:off x="10378678" y="5429369"/>
            <a:ext cx="2884646" cy="333613"/>
          </a:xfrm>
          <a:prstGeom prst="rect">
            <a:avLst/>
          </a:prstGeom>
          <a:noFill/>
          <a:ln/>
        </p:spPr>
        <p:txBody>
          <a:bodyPr wrap="none" lIns="0" tIns="0" rIns="0" bIns="0" rtlCol="0" anchor="t"/>
          <a:lstStyle/>
          <a:p>
            <a:pPr marL="0" indent="0">
              <a:lnSpc>
                <a:spcPts val="2600"/>
              </a:lnSpc>
              <a:buNone/>
            </a:pPr>
            <a:r>
              <a:rPr lang="en-US" sz="2100" dirty="0">
                <a:solidFill>
                  <a:srgbClr val="CFCBBF"/>
                </a:solidFill>
                <a:latin typeface="Prata" pitchFamily="34" charset="0"/>
                <a:ea typeface="Prata" pitchFamily="34" charset="-122"/>
                <a:cs typeface="Prata" pitchFamily="34" charset="-120"/>
              </a:rPr>
              <a:t>Logistics Optimization</a:t>
            </a:r>
            <a:endParaRPr lang="en-US" sz="2100" dirty="0"/>
          </a:p>
        </p:txBody>
      </p:sp>
      <p:sp>
        <p:nvSpPr>
          <p:cNvPr id="15" name="Text 12"/>
          <p:cNvSpPr/>
          <p:nvPr/>
        </p:nvSpPr>
        <p:spPr>
          <a:xfrm>
            <a:off x="10378678" y="5891093"/>
            <a:ext cx="3290887" cy="1366838"/>
          </a:xfrm>
          <a:prstGeom prst="rect">
            <a:avLst/>
          </a:prstGeom>
          <a:noFill/>
          <a:ln/>
        </p:spPr>
        <p:txBody>
          <a:bodyPr wrap="square" lIns="0" tIns="0" rIns="0" bIns="0" rtlCol="0" anchor="t"/>
          <a:lstStyle/>
          <a:p>
            <a:pPr marL="0" indent="0">
              <a:lnSpc>
                <a:spcPts val="2650"/>
              </a:lnSpc>
              <a:buNone/>
            </a:pPr>
            <a:r>
              <a:rPr lang="en-US" sz="1650" dirty="0">
                <a:solidFill>
                  <a:srgbClr val="CFCBBF"/>
                </a:solidFill>
                <a:latin typeface="Raleway" pitchFamily="34" charset="0"/>
                <a:ea typeface="Raleway" pitchFamily="34" charset="-122"/>
                <a:cs typeface="Raleway" pitchFamily="34" charset="-120"/>
              </a:rPr>
              <a:t>Modeling road networks as graphs enables efficient route planning for delivery and distribution services.</a:t>
            </a:r>
            <a:endParaRPr lang="en-US" sz="1650" dirty="0"/>
          </a:p>
        </p:txBody>
      </p:sp>
      <p:sp>
        <p:nvSpPr>
          <p:cNvPr id="16" name="Rectangle 15">
            <a:extLst>
              <a:ext uri="{FF2B5EF4-FFF2-40B4-BE49-F238E27FC236}">
                <a16:creationId xmlns="" xmlns:a16="http://schemas.microsoft.com/office/drawing/2014/main" id="{5609E73D-C2D8-8BAB-D1BC-9069B5E550CB}"/>
              </a:ext>
            </a:extLst>
          </p:cNvPr>
          <p:cNvSpPr/>
          <p:nvPr/>
        </p:nvSpPr>
        <p:spPr>
          <a:xfrm>
            <a:off x="12802851" y="7773652"/>
            <a:ext cx="1828800" cy="425668"/>
          </a:xfrm>
          <a:prstGeom prst="rect">
            <a:avLst/>
          </a:prstGeom>
          <a:solidFill>
            <a:srgbClr val="1B1C1D"/>
          </a:solidFill>
          <a:ln>
            <a:solidFill>
              <a:srgbClr val="1B1C1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11793736" cy="708779"/>
          </a:xfrm>
          <a:prstGeom prst="rect">
            <a:avLst/>
          </a:prstGeom>
          <a:noFill/>
          <a:ln/>
        </p:spPr>
        <p:txBody>
          <a:bodyPr wrap="none" lIns="0" tIns="0" rIns="0" bIns="0" rtlCol="0" anchor="t"/>
          <a:lstStyle/>
          <a:p>
            <a:pPr marL="0" indent="0">
              <a:lnSpc>
                <a:spcPts val="5550"/>
              </a:lnSpc>
              <a:buNone/>
            </a:pPr>
            <a:r>
              <a:rPr lang="en-US" sz="4450" dirty="0">
                <a:solidFill>
                  <a:srgbClr val="F2E782"/>
                </a:solidFill>
                <a:latin typeface="Prata" pitchFamily="34" charset="0"/>
                <a:ea typeface="Prata" pitchFamily="34" charset="-122"/>
                <a:cs typeface="Prata" pitchFamily="34" charset="-120"/>
              </a:rPr>
              <a:t>Representing Road Networks Using Graphs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Nodes</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In a road network graph, nodes represent intersections, junctions, or key locations.</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Edges</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Edges in the graph represent the roads or streets connecting the nodes.</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2E782"/>
                </a:solidFill>
                <a:latin typeface="Prata" pitchFamily="34" charset="0"/>
                <a:ea typeface="Prata" pitchFamily="34" charset="-122"/>
                <a:cs typeface="Prata" pitchFamily="34" charset="-120"/>
              </a:rPr>
              <a:t>Weights</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FCBBF"/>
                </a:solidFill>
                <a:latin typeface="Raleway" pitchFamily="34" charset="0"/>
                <a:ea typeface="Raleway" pitchFamily="34" charset="-122"/>
                <a:cs typeface="Raleway" pitchFamily="34" charset="-120"/>
              </a:rPr>
              <a:t>Edges can be weighted to represent factors like distance, travel time, or traffic volume.</a:t>
            </a:r>
            <a:endParaRPr lang="en-US" sz="1750" dirty="0"/>
          </a:p>
        </p:txBody>
      </p:sp>
      <p:sp>
        <p:nvSpPr>
          <p:cNvPr id="10" name="Rectangle 9">
            <a:extLst>
              <a:ext uri="{FF2B5EF4-FFF2-40B4-BE49-F238E27FC236}">
                <a16:creationId xmlns="" xmlns:a16="http://schemas.microsoft.com/office/drawing/2014/main" id="{124E08A9-784C-E582-D545-4D47E6349607}"/>
              </a:ext>
            </a:extLst>
          </p:cNvPr>
          <p:cNvSpPr/>
          <p:nvPr/>
        </p:nvSpPr>
        <p:spPr>
          <a:xfrm>
            <a:off x="12802851" y="7773652"/>
            <a:ext cx="1828800" cy="425668"/>
          </a:xfrm>
          <a:prstGeom prst="rect">
            <a:avLst/>
          </a:prstGeom>
          <a:solidFill>
            <a:srgbClr val="1B1C1D"/>
          </a:solidFill>
          <a:ln>
            <a:solidFill>
              <a:srgbClr val="1B1C1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135" y="750689"/>
            <a:ext cx="7664529" cy="1320879"/>
          </a:xfrm>
          <a:prstGeom prst="rect">
            <a:avLst/>
          </a:prstGeom>
          <a:noFill/>
          <a:ln/>
        </p:spPr>
        <p:txBody>
          <a:bodyPr wrap="square" lIns="0" tIns="0" rIns="0" bIns="0" rtlCol="0" anchor="t"/>
          <a:lstStyle/>
          <a:p>
            <a:pPr marL="0" indent="0">
              <a:lnSpc>
                <a:spcPts val="5200"/>
              </a:lnSpc>
              <a:buNone/>
            </a:pPr>
            <a:r>
              <a:rPr lang="en-US" sz="4150" dirty="0">
                <a:solidFill>
                  <a:srgbClr val="F2E782"/>
                </a:solidFill>
                <a:latin typeface="Prata" pitchFamily="34" charset="0"/>
                <a:ea typeface="Prata" pitchFamily="34" charset="-122"/>
                <a:cs typeface="Prata" pitchFamily="34" charset="-120"/>
              </a:rPr>
              <a:t>Undirected Graphs for Two-Way Roads</a:t>
            </a:r>
            <a:endParaRPr lang="en-US" sz="4150" dirty="0"/>
          </a:p>
        </p:txBody>
      </p:sp>
      <p:sp>
        <p:nvSpPr>
          <p:cNvPr id="4" name="Shape 1"/>
          <p:cNvSpPr/>
          <p:nvPr/>
        </p:nvSpPr>
        <p:spPr>
          <a:xfrm>
            <a:off x="6531650" y="2388513"/>
            <a:ext cx="22860" cy="5090398"/>
          </a:xfrm>
          <a:prstGeom prst="roundRect">
            <a:avLst>
              <a:gd name="adj" fmla="val 138692"/>
            </a:avLst>
          </a:prstGeom>
          <a:solidFill>
            <a:srgbClr val="535455"/>
          </a:solidFill>
          <a:ln/>
        </p:spPr>
      </p:sp>
      <p:sp>
        <p:nvSpPr>
          <p:cNvPr id="5" name="Shape 2"/>
          <p:cNvSpPr/>
          <p:nvPr/>
        </p:nvSpPr>
        <p:spPr>
          <a:xfrm>
            <a:off x="6757988" y="2852618"/>
            <a:ext cx="739735" cy="22860"/>
          </a:xfrm>
          <a:prstGeom prst="roundRect">
            <a:avLst>
              <a:gd name="adj" fmla="val 138692"/>
            </a:avLst>
          </a:prstGeom>
          <a:solidFill>
            <a:srgbClr val="535455"/>
          </a:solidFill>
          <a:ln/>
        </p:spPr>
      </p:sp>
      <p:sp>
        <p:nvSpPr>
          <p:cNvPr id="6" name="Shape 3"/>
          <p:cNvSpPr/>
          <p:nvPr/>
        </p:nvSpPr>
        <p:spPr>
          <a:xfrm>
            <a:off x="6305312" y="2626281"/>
            <a:ext cx="475536" cy="475536"/>
          </a:xfrm>
          <a:prstGeom prst="roundRect">
            <a:avLst>
              <a:gd name="adj" fmla="val 6667"/>
            </a:avLst>
          </a:prstGeom>
          <a:solidFill>
            <a:srgbClr val="3A3B3C"/>
          </a:solidFill>
          <a:ln/>
        </p:spPr>
      </p:sp>
      <p:sp>
        <p:nvSpPr>
          <p:cNvPr id="7" name="Text 4"/>
          <p:cNvSpPr/>
          <p:nvPr/>
        </p:nvSpPr>
        <p:spPr>
          <a:xfrm>
            <a:off x="6488311" y="2705457"/>
            <a:ext cx="109418" cy="317063"/>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1</a:t>
            </a:r>
            <a:endParaRPr lang="en-US" sz="2450" dirty="0"/>
          </a:p>
        </p:txBody>
      </p:sp>
      <p:sp>
        <p:nvSpPr>
          <p:cNvPr id="8" name="Text 5"/>
          <p:cNvSpPr/>
          <p:nvPr/>
        </p:nvSpPr>
        <p:spPr>
          <a:xfrm>
            <a:off x="7705487" y="2599849"/>
            <a:ext cx="3311604" cy="330160"/>
          </a:xfrm>
          <a:prstGeom prst="rect">
            <a:avLst/>
          </a:prstGeom>
          <a:noFill/>
          <a:ln/>
        </p:spPr>
        <p:txBody>
          <a:bodyPr wrap="none" lIns="0" tIns="0" rIns="0" bIns="0" rtlCol="0" anchor="t"/>
          <a:lstStyle/>
          <a:p>
            <a:pPr marL="0" indent="0" algn="l">
              <a:lnSpc>
                <a:spcPts val="2600"/>
              </a:lnSpc>
              <a:buNone/>
            </a:pPr>
            <a:r>
              <a:rPr lang="en-US" sz="2050" dirty="0">
                <a:solidFill>
                  <a:srgbClr val="CFCBBF"/>
                </a:solidFill>
                <a:latin typeface="Prata" pitchFamily="34" charset="0"/>
                <a:ea typeface="Prata" pitchFamily="34" charset="-122"/>
                <a:cs typeface="Prata" pitchFamily="34" charset="-120"/>
              </a:rPr>
              <a:t>Bidirectional Connections</a:t>
            </a:r>
            <a:endParaRPr lang="en-US" sz="2050" dirty="0"/>
          </a:p>
        </p:txBody>
      </p:sp>
      <p:sp>
        <p:nvSpPr>
          <p:cNvPr id="9" name="Text 6"/>
          <p:cNvSpPr/>
          <p:nvPr/>
        </p:nvSpPr>
        <p:spPr>
          <a:xfrm>
            <a:off x="7705487" y="3056811"/>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CFCBBF"/>
                </a:solidFill>
                <a:latin typeface="Raleway" pitchFamily="34" charset="0"/>
                <a:ea typeface="Raleway" pitchFamily="34" charset="-122"/>
                <a:cs typeface="Raleway" pitchFamily="34" charset="-120"/>
              </a:rPr>
              <a:t>In an undirected graph, edges represent two-way roads where traffic can flow in both directions.</a:t>
            </a:r>
            <a:endParaRPr lang="en-US" sz="1650" dirty="0"/>
          </a:p>
        </p:txBody>
      </p:sp>
      <p:sp>
        <p:nvSpPr>
          <p:cNvPr id="10" name="Shape 7"/>
          <p:cNvSpPr/>
          <p:nvPr/>
        </p:nvSpPr>
        <p:spPr>
          <a:xfrm>
            <a:off x="6757988" y="4619863"/>
            <a:ext cx="739735" cy="22860"/>
          </a:xfrm>
          <a:prstGeom prst="roundRect">
            <a:avLst>
              <a:gd name="adj" fmla="val 138692"/>
            </a:avLst>
          </a:prstGeom>
          <a:solidFill>
            <a:srgbClr val="535455"/>
          </a:solidFill>
          <a:ln/>
        </p:spPr>
      </p:sp>
      <p:sp>
        <p:nvSpPr>
          <p:cNvPr id="11" name="Shape 8"/>
          <p:cNvSpPr/>
          <p:nvPr/>
        </p:nvSpPr>
        <p:spPr>
          <a:xfrm>
            <a:off x="6305312" y="4393525"/>
            <a:ext cx="475536" cy="475536"/>
          </a:xfrm>
          <a:prstGeom prst="roundRect">
            <a:avLst>
              <a:gd name="adj" fmla="val 6667"/>
            </a:avLst>
          </a:prstGeom>
          <a:solidFill>
            <a:srgbClr val="3A3B3C"/>
          </a:solidFill>
          <a:ln/>
        </p:spPr>
      </p:sp>
      <p:sp>
        <p:nvSpPr>
          <p:cNvPr id="12" name="Text 9"/>
          <p:cNvSpPr/>
          <p:nvPr/>
        </p:nvSpPr>
        <p:spPr>
          <a:xfrm>
            <a:off x="6445925" y="4472702"/>
            <a:ext cx="194310" cy="317063"/>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2</a:t>
            </a:r>
            <a:endParaRPr lang="en-US" sz="2450" dirty="0"/>
          </a:p>
        </p:txBody>
      </p:sp>
      <p:sp>
        <p:nvSpPr>
          <p:cNvPr id="13" name="Text 10"/>
          <p:cNvSpPr/>
          <p:nvPr/>
        </p:nvSpPr>
        <p:spPr>
          <a:xfrm>
            <a:off x="7705487" y="4367093"/>
            <a:ext cx="2681526" cy="330160"/>
          </a:xfrm>
          <a:prstGeom prst="rect">
            <a:avLst/>
          </a:prstGeom>
          <a:noFill/>
          <a:ln/>
        </p:spPr>
        <p:txBody>
          <a:bodyPr wrap="none" lIns="0" tIns="0" rIns="0" bIns="0" rtlCol="0" anchor="t"/>
          <a:lstStyle/>
          <a:p>
            <a:pPr marL="0" indent="0" algn="l">
              <a:lnSpc>
                <a:spcPts val="2600"/>
              </a:lnSpc>
              <a:buNone/>
            </a:pPr>
            <a:r>
              <a:rPr lang="en-US" sz="2050" dirty="0">
                <a:solidFill>
                  <a:srgbClr val="CFCBBF"/>
                </a:solidFill>
                <a:latin typeface="Prata" pitchFamily="34" charset="0"/>
                <a:ea typeface="Prata" pitchFamily="34" charset="-122"/>
                <a:cs typeface="Prata" pitchFamily="34" charset="-120"/>
              </a:rPr>
              <a:t>Symmetrical Weights</a:t>
            </a:r>
            <a:endParaRPr lang="en-US" sz="2050" dirty="0"/>
          </a:p>
        </p:txBody>
      </p:sp>
      <p:sp>
        <p:nvSpPr>
          <p:cNvPr id="14" name="Text 11"/>
          <p:cNvSpPr/>
          <p:nvPr/>
        </p:nvSpPr>
        <p:spPr>
          <a:xfrm>
            <a:off x="7705487" y="4824055"/>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CFCBBF"/>
                </a:solidFill>
                <a:latin typeface="Raleway" pitchFamily="34" charset="0"/>
                <a:ea typeface="Raleway" pitchFamily="34" charset="-122"/>
                <a:cs typeface="Raleway" pitchFamily="34" charset="-120"/>
              </a:rPr>
              <a:t>The weights on the edges are typically symmetrical, as the time or distance to travel in either direction is the same.</a:t>
            </a:r>
            <a:endParaRPr lang="en-US" sz="1650" dirty="0"/>
          </a:p>
        </p:txBody>
      </p:sp>
      <p:sp>
        <p:nvSpPr>
          <p:cNvPr id="15" name="Shape 12"/>
          <p:cNvSpPr/>
          <p:nvPr/>
        </p:nvSpPr>
        <p:spPr>
          <a:xfrm>
            <a:off x="6757988" y="6387108"/>
            <a:ext cx="739735" cy="22860"/>
          </a:xfrm>
          <a:prstGeom prst="roundRect">
            <a:avLst>
              <a:gd name="adj" fmla="val 138692"/>
            </a:avLst>
          </a:prstGeom>
          <a:solidFill>
            <a:srgbClr val="535455"/>
          </a:solidFill>
          <a:ln/>
        </p:spPr>
      </p:sp>
      <p:sp>
        <p:nvSpPr>
          <p:cNvPr id="16" name="Shape 13"/>
          <p:cNvSpPr/>
          <p:nvPr/>
        </p:nvSpPr>
        <p:spPr>
          <a:xfrm>
            <a:off x="6305312" y="6160770"/>
            <a:ext cx="475536" cy="475536"/>
          </a:xfrm>
          <a:prstGeom prst="roundRect">
            <a:avLst>
              <a:gd name="adj" fmla="val 6667"/>
            </a:avLst>
          </a:prstGeom>
          <a:solidFill>
            <a:srgbClr val="3A3B3C"/>
          </a:solidFill>
          <a:ln/>
        </p:spPr>
      </p:sp>
      <p:sp>
        <p:nvSpPr>
          <p:cNvPr id="17" name="Text 14"/>
          <p:cNvSpPr/>
          <p:nvPr/>
        </p:nvSpPr>
        <p:spPr>
          <a:xfrm>
            <a:off x="6444734" y="6239947"/>
            <a:ext cx="196572" cy="317063"/>
          </a:xfrm>
          <a:prstGeom prst="rect">
            <a:avLst/>
          </a:prstGeom>
          <a:noFill/>
          <a:ln/>
        </p:spPr>
        <p:txBody>
          <a:bodyPr wrap="none" lIns="0" tIns="0" rIns="0" bIns="0" rtlCol="0" anchor="t"/>
          <a:lstStyle/>
          <a:p>
            <a:pPr marL="0" indent="0" algn="ctr">
              <a:lnSpc>
                <a:spcPts val="2450"/>
              </a:lnSpc>
              <a:buNone/>
            </a:pPr>
            <a:r>
              <a:rPr lang="en-US" sz="2450" dirty="0">
                <a:solidFill>
                  <a:srgbClr val="CFCBBF"/>
                </a:solidFill>
                <a:latin typeface="Prata" pitchFamily="34" charset="0"/>
                <a:ea typeface="Prata" pitchFamily="34" charset="-122"/>
                <a:cs typeface="Prata" pitchFamily="34" charset="-120"/>
              </a:rPr>
              <a:t>3</a:t>
            </a:r>
            <a:endParaRPr lang="en-US" sz="2450" dirty="0"/>
          </a:p>
        </p:txBody>
      </p:sp>
      <p:sp>
        <p:nvSpPr>
          <p:cNvPr id="18" name="Text 15"/>
          <p:cNvSpPr/>
          <p:nvPr/>
        </p:nvSpPr>
        <p:spPr>
          <a:xfrm>
            <a:off x="7705487" y="6134338"/>
            <a:ext cx="2641997" cy="330160"/>
          </a:xfrm>
          <a:prstGeom prst="rect">
            <a:avLst/>
          </a:prstGeom>
          <a:noFill/>
          <a:ln/>
        </p:spPr>
        <p:txBody>
          <a:bodyPr wrap="none" lIns="0" tIns="0" rIns="0" bIns="0" rtlCol="0" anchor="t"/>
          <a:lstStyle/>
          <a:p>
            <a:pPr marL="0" indent="0" algn="l">
              <a:lnSpc>
                <a:spcPts val="2600"/>
              </a:lnSpc>
              <a:buNone/>
            </a:pPr>
            <a:r>
              <a:rPr lang="en-US" sz="2050" dirty="0">
                <a:solidFill>
                  <a:srgbClr val="CFCBBF"/>
                </a:solidFill>
                <a:latin typeface="Prata" pitchFamily="34" charset="0"/>
                <a:ea typeface="Prata" pitchFamily="34" charset="-122"/>
                <a:cs typeface="Prata" pitchFamily="34" charset="-120"/>
              </a:rPr>
              <a:t>Simplified Modeling</a:t>
            </a:r>
            <a:endParaRPr lang="en-US" sz="2050" dirty="0"/>
          </a:p>
        </p:txBody>
      </p:sp>
      <p:sp>
        <p:nvSpPr>
          <p:cNvPr id="19" name="Text 16"/>
          <p:cNvSpPr/>
          <p:nvPr/>
        </p:nvSpPr>
        <p:spPr>
          <a:xfrm>
            <a:off x="7705487" y="6591300"/>
            <a:ext cx="6185178" cy="676275"/>
          </a:xfrm>
          <a:prstGeom prst="rect">
            <a:avLst/>
          </a:prstGeom>
          <a:noFill/>
          <a:ln/>
        </p:spPr>
        <p:txBody>
          <a:bodyPr wrap="square" lIns="0" tIns="0" rIns="0" bIns="0" rtlCol="0" anchor="t"/>
          <a:lstStyle/>
          <a:p>
            <a:pPr marL="0" indent="0" algn="l">
              <a:lnSpc>
                <a:spcPts val="2650"/>
              </a:lnSpc>
              <a:buNone/>
            </a:pPr>
            <a:r>
              <a:rPr lang="en-US" sz="1650" dirty="0">
                <a:solidFill>
                  <a:srgbClr val="CFCBBF"/>
                </a:solidFill>
                <a:latin typeface="Raleway" pitchFamily="34" charset="0"/>
                <a:ea typeface="Raleway" pitchFamily="34" charset="-122"/>
                <a:cs typeface="Raleway" pitchFamily="34" charset="-120"/>
              </a:rPr>
              <a:t>Undirected graphs provide a more straightforward representation of road networks with two-way streets.</a:t>
            </a:r>
            <a:endParaRPr lang="en-US" sz="1650" dirty="0"/>
          </a:p>
        </p:txBody>
      </p:sp>
      <p:sp>
        <p:nvSpPr>
          <p:cNvPr id="21" name="Rectangle 20">
            <a:extLst>
              <a:ext uri="{FF2B5EF4-FFF2-40B4-BE49-F238E27FC236}">
                <a16:creationId xmlns="" xmlns:a16="http://schemas.microsoft.com/office/drawing/2014/main" id="{CB6E4F7C-E7FB-D119-B8D2-095DD6B957F4}"/>
              </a:ext>
            </a:extLst>
          </p:cNvPr>
          <p:cNvSpPr/>
          <p:nvPr/>
        </p:nvSpPr>
        <p:spPr>
          <a:xfrm>
            <a:off x="12802851" y="7773652"/>
            <a:ext cx="1828800" cy="425668"/>
          </a:xfrm>
          <a:prstGeom prst="rect">
            <a:avLst/>
          </a:prstGeom>
          <a:solidFill>
            <a:srgbClr val="1B1C1D"/>
          </a:solidFill>
          <a:ln>
            <a:solidFill>
              <a:srgbClr val="1B1C1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8042"/>
          </a:xfrm>
          <a:prstGeom prst="rect">
            <a:avLst/>
          </a:prstGeom>
        </p:spPr>
      </p:pic>
      <p:sp>
        <p:nvSpPr>
          <p:cNvPr id="3" name="Text 0"/>
          <p:cNvSpPr/>
          <p:nvPr/>
        </p:nvSpPr>
        <p:spPr>
          <a:xfrm>
            <a:off x="679847" y="2964537"/>
            <a:ext cx="8513921" cy="606981"/>
          </a:xfrm>
          <a:prstGeom prst="rect">
            <a:avLst/>
          </a:prstGeom>
          <a:noFill/>
          <a:ln/>
        </p:spPr>
        <p:txBody>
          <a:bodyPr wrap="none" lIns="0" tIns="0" rIns="0" bIns="0" rtlCol="0" anchor="t"/>
          <a:lstStyle/>
          <a:p>
            <a:pPr marL="0" indent="0">
              <a:lnSpc>
                <a:spcPts val="4750"/>
              </a:lnSpc>
              <a:buNone/>
            </a:pPr>
            <a:r>
              <a:rPr lang="en-US" sz="3800" dirty="0">
                <a:solidFill>
                  <a:srgbClr val="F2E782"/>
                </a:solidFill>
                <a:latin typeface="Prata" pitchFamily="34" charset="0"/>
                <a:ea typeface="Prata" pitchFamily="34" charset="-122"/>
                <a:cs typeface="Prata" pitchFamily="34" charset="-120"/>
              </a:rPr>
              <a:t>Directed Graphs for One-Way Roads</a:t>
            </a:r>
            <a:endParaRPr lang="en-US" sz="3800" dirty="0"/>
          </a:p>
        </p:txBody>
      </p:sp>
      <p:sp>
        <p:nvSpPr>
          <p:cNvPr id="4" name="Shape 1"/>
          <p:cNvSpPr/>
          <p:nvPr/>
        </p:nvSpPr>
        <p:spPr>
          <a:xfrm>
            <a:off x="679847" y="5777984"/>
            <a:ext cx="13270706" cy="22860"/>
          </a:xfrm>
          <a:prstGeom prst="roundRect">
            <a:avLst>
              <a:gd name="adj" fmla="val 127461"/>
            </a:avLst>
          </a:prstGeom>
          <a:solidFill>
            <a:srgbClr val="535455"/>
          </a:solidFill>
          <a:ln/>
        </p:spPr>
      </p:sp>
      <p:sp>
        <p:nvSpPr>
          <p:cNvPr id="5" name="Shape 2"/>
          <p:cNvSpPr/>
          <p:nvPr/>
        </p:nvSpPr>
        <p:spPr>
          <a:xfrm>
            <a:off x="3937516" y="5098137"/>
            <a:ext cx="22860" cy="679847"/>
          </a:xfrm>
          <a:prstGeom prst="roundRect">
            <a:avLst>
              <a:gd name="adj" fmla="val 127461"/>
            </a:avLst>
          </a:prstGeom>
          <a:solidFill>
            <a:srgbClr val="535455"/>
          </a:solidFill>
          <a:ln/>
        </p:spPr>
      </p:sp>
      <p:sp>
        <p:nvSpPr>
          <p:cNvPr id="6" name="Shape 3"/>
          <p:cNvSpPr/>
          <p:nvPr/>
        </p:nvSpPr>
        <p:spPr>
          <a:xfrm>
            <a:off x="3730466" y="5559504"/>
            <a:ext cx="436959" cy="436959"/>
          </a:xfrm>
          <a:prstGeom prst="roundRect">
            <a:avLst>
              <a:gd name="adj" fmla="val 6668"/>
            </a:avLst>
          </a:prstGeom>
          <a:solidFill>
            <a:srgbClr val="3A3B3C"/>
          </a:solidFill>
          <a:ln/>
        </p:spPr>
      </p:sp>
      <p:sp>
        <p:nvSpPr>
          <p:cNvPr id="7" name="Text 4"/>
          <p:cNvSpPr/>
          <p:nvPr/>
        </p:nvSpPr>
        <p:spPr>
          <a:xfrm>
            <a:off x="3898702" y="5632252"/>
            <a:ext cx="100489" cy="291346"/>
          </a:xfrm>
          <a:prstGeom prst="rect">
            <a:avLst/>
          </a:prstGeom>
          <a:noFill/>
          <a:ln/>
        </p:spPr>
        <p:txBody>
          <a:bodyPr wrap="none" lIns="0" tIns="0" rIns="0" bIns="0" rtlCol="0" anchor="t"/>
          <a:lstStyle/>
          <a:p>
            <a:pPr marL="0" indent="0" algn="ctr">
              <a:lnSpc>
                <a:spcPts val="2250"/>
              </a:lnSpc>
              <a:buNone/>
            </a:pPr>
            <a:r>
              <a:rPr lang="en-US" sz="2250" dirty="0">
                <a:solidFill>
                  <a:srgbClr val="CFCBBF"/>
                </a:solidFill>
                <a:latin typeface="Prata" pitchFamily="34" charset="0"/>
                <a:ea typeface="Prata" pitchFamily="34" charset="-122"/>
                <a:cs typeface="Prata" pitchFamily="34" charset="-120"/>
              </a:rPr>
              <a:t>1</a:t>
            </a:r>
            <a:endParaRPr lang="en-US" sz="2250" dirty="0"/>
          </a:p>
        </p:txBody>
      </p:sp>
      <p:sp>
        <p:nvSpPr>
          <p:cNvPr id="8" name="Text 5"/>
          <p:cNvSpPr/>
          <p:nvPr/>
        </p:nvSpPr>
        <p:spPr>
          <a:xfrm>
            <a:off x="2725817" y="3862864"/>
            <a:ext cx="2446139" cy="303371"/>
          </a:xfrm>
          <a:prstGeom prst="rect">
            <a:avLst/>
          </a:prstGeom>
          <a:noFill/>
          <a:ln/>
        </p:spPr>
        <p:txBody>
          <a:bodyPr wrap="none" lIns="0" tIns="0" rIns="0" bIns="0" rtlCol="0" anchor="t"/>
          <a:lstStyle/>
          <a:p>
            <a:pPr marL="0" indent="0" algn="ctr">
              <a:lnSpc>
                <a:spcPts val="2350"/>
              </a:lnSpc>
              <a:buNone/>
            </a:pPr>
            <a:r>
              <a:rPr lang="en-US" sz="1900" dirty="0">
                <a:solidFill>
                  <a:srgbClr val="CFCBBF"/>
                </a:solidFill>
                <a:latin typeface="Prata" pitchFamily="34" charset="0"/>
                <a:ea typeface="Prata" pitchFamily="34" charset="-122"/>
                <a:cs typeface="Prata" pitchFamily="34" charset="-120"/>
              </a:rPr>
              <a:t>Unidirectional Edges</a:t>
            </a:r>
            <a:endParaRPr lang="en-US" sz="1900" dirty="0"/>
          </a:p>
        </p:txBody>
      </p:sp>
      <p:sp>
        <p:nvSpPr>
          <p:cNvPr id="9" name="Text 6"/>
          <p:cNvSpPr/>
          <p:nvPr/>
        </p:nvSpPr>
        <p:spPr>
          <a:xfrm>
            <a:off x="874038" y="4282678"/>
            <a:ext cx="6149816" cy="621268"/>
          </a:xfrm>
          <a:prstGeom prst="rect">
            <a:avLst/>
          </a:prstGeom>
          <a:noFill/>
          <a:ln/>
        </p:spPr>
        <p:txBody>
          <a:bodyPr wrap="square" lIns="0" tIns="0" rIns="0" bIns="0" rtlCol="0" anchor="t"/>
          <a:lstStyle/>
          <a:p>
            <a:pPr marL="0" indent="0" algn="ctr">
              <a:lnSpc>
                <a:spcPts val="2400"/>
              </a:lnSpc>
              <a:buNone/>
            </a:pPr>
            <a:r>
              <a:rPr lang="en-US" sz="1500" dirty="0">
                <a:solidFill>
                  <a:srgbClr val="CFCBBF"/>
                </a:solidFill>
                <a:latin typeface="Raleway" pitchFamily="34" charset="0"/>
                <a:ea typeface="Raleway" pitchFamily="34" charset="-122"/>
                <a:cs typeface="Raleway" pitchFamily="34" charset="-120"/>
              </a:rPr>
              <a:t>Directed graphs use edges with arrows to represent one-way roads where traffic can only flow in a single direction.</a:t>
            </a:r>
            <a:endParaRPr lang="en-US" sz="1500" dirty="0"/>
          </a:p>
        </p:txBody>
      </p:sp>
      <p:sp>
        <p:nvSpPr>
          <p:cNvPr id="10" name="Shape 7"/>
          <p:cNvSpPr/>
          <p:nvPr/>
        </p:nvSpPr>
        <p:spPr>
          <a:xfrm>
            <a:off x="7303651" y="5777984"/>
            <a:ext cx="22860" cy="679847"/>
          </a:xfrm>
          <a:prstGeom prst="roundRect">
            <a:avLst>
              <a:gd name="adj" fmla="val 127461"/>
            </a:avLst>
          </a:prstGeom>
          <a:solidFill>
            <a:srgbClr val="535455"/>
          </a:solidFill>
          <a:ln/>
        </p:spPr>
      </p:sp>
      <p:sp>
        <p:nvSpPr>
          <p:cNvPr id="11" name="Shape 8"/>
          <p:cNvSpPr/>
          <p:nvPr/>
        </p:nvSpPr>
        <p:spPr>
          <a:xfrm>
            <a:off x="7096601" y="5559504"/>
            <a:ext cx="436959" cy="436959"/>
          </a:xfrm>
          <a:prstGeom prst="roundRect">
            <a:avLst>
              <a:gd name="adj" fmla="val 6668"/>
            </a:avLst>
          </a:prstGeom>
          <a:solidFill>
            <a:srgbClr val="3A3B3C"/>
          </a:solidFill>
          <a:ln/>
        </p:spPr>
      </p:sp>
      <p:sp>
        <p:nvSpPr>
          <p:cNvPr id="12" name="Text 9"/>
          <p:cNvSpPr/>
          <p:nvPr/>
        </p:nvSpPr>
        <p:spPr>
          <a:xfrm>
            <a:off x="7225784" y="5632252"/>
            <a:ext cx="178594" cy="291346"/>
          </a:xfrm>
          <a:prstGeom prst="rect">
            <a:avLst/>
          </a:prstGeom>
          <a:noFill/>
          <a:ln/>
        </p:spPr>
        <p:txBody>
          <a:bodyPr wrap="none" lIns="0" tIns="0" rIns="0" bIns="0" rtlCol="0" anchor="t"/>
          <a:lstStyle/>
          <a:p>
            <a:pPr marL="0" indent="0" algn="ctr">
              <a:lnSpc>
                <a:spcPts val="2250"/>
              </a:lnSpc>
              <a:buNone/>
            </a:pPr>
            <a:r>
              <a:rPr lang="en-US" sz="2250" dirty="0">
                <a:solidFill>
                  <a:srgbClr val="CFCBBF"/>
                </a:solidFill>
                <a:latin typeface="Prata" pitchFamily="34" charset="0"/>
                <a:ea typeface="Prata" pitchFamily="34" charset="-122"/>
                <a:cs typeface="Prata" pitchFamily="34" charset="-120"/>
              </a:rPr>
              <a:t>2</a:t>
            </a:r>
            <a:endParaRPr lang="en-US" sz="2250" dirty="0"/>
          </a:p>
        </p:txBody>
      </p:sp>
      <p:sp>
        <p:nvSpPr>
          <p:cNvPr id="13" name="Text 10"/>
          <p:cNvSpPr/>
          <p:nvPr/>
        </p:nvSpPr>
        <p:spPr>
          <a:xfrm>
            <a:off x="6014680" y="6652022"/>
            <a:ext cx="2600801" cy="303371"/>
          </a:xfrm>
          <a:prstGeom prst="rect">
            <a:avLst/>
          </a:prstGeom>
          <a:noFill/>
          <a:ln/>
        </p:spPr>
        <p:txBody>
          <a:bodyPr wrap="none" lIns="0" tIns="0" rIns="0" bIns="0" rtlCol="0" anchor="t"/>
          <a:lstStyle/>
          <a:p>
            <a:pPr marL="0" indent="0" algn="ctr">
              <a:lnSpc>
                <a:spcPts val="2350"/>
              </a:lnSpc>
              <a:buNone/>
            </a:pPr>
            <a:r>
              <a:rPr lang="en-US" sz="1900" dirty="0">
                <a:solidFill>
                  <a:srgbClr val="CFCBBF"/>
                </a:solidFill>
                <a:latin typeface="Prata" pitchFamily="34" charset="0"/>
                <a:ea typeface="Prata" pitchFamily="34" charset="-122"/>
                <a:cs typeface="Prata" pitchFamily="34" charset="-120"/>
              </a:rPr>
              <a:t>Asymmetrical Weights</a:t>
            </a:r>
            <a:endParaRPr lang="en-US" sz="1900" dirty="0"/>
          </a:p>
        </p:txBody>
      </p:sp>
      <p:sp>
        <p:nvSpPr>
          <p:cNvPr id="14" name="Text 11"/>
          <p:cNvSpPr/>
          <p:nvPr/>
        </p:nvSpPr>
        <p:spPr>
          <a:xfrm>
            <a:off x="4240173" y="7071836"/>
            <a:ext cx="6149935" cy="621268"/>
          </a:xfrm>
          <a:prstGeom prst="rect">
            <a:avLst/>
          </a:prstGeom>
          <a:noFill/>
          <a:ln/>
        </p:spPr>
        <p:txBody>
          <a:bodyPr wrap="square" lIns="0" tIns="0" rIns="0" bIns="0" rtlCol="0" anchor="t"/>
          <a:lstStyle/>
          <a:p>
            <a:pPr marL="0" indent="0" algn="ctr">
              <a:lnSpc>
                <a:spcPts val="2400"/>
              </a:lnSpc>
              <a:buNone/>
            </a:pPr>
            <a:r>
              <a:rPr lang="en-US" sz="1500" dirty="0">
                <a:solidFill>
                  <a:srgbClr val="CFCBBF"/>
                </a:solidFill>
                <a:latin typeface="Raleway" pitchFamily="34" charset="0"/>
                <a:ea typeface="Raleway" pitchFamily="34" charset="-122"/>
                <a:cs typeface="Raleway" pitchFamily="34" charset="-120"/>
              </a:rPr>
              <a:t>Edge weights in a directed graph can be different for each direction, reflecting the varying travel times or distances.</a:t>
            </a:r>
            <a:endParaRPr lang="en-US" sz="1500" dirty="0"/>
          </a:p>
        </p:txBody>
      </p:sp>
      <p:sp>
        <p:nvSpPr>
          <p:cNvPr id="15" name="Shape 12"/>
          <p:cNvSpPr/>
          <p:nvPr/>
        </p:nvSpPr>
        <p:spPr>
          <a:xfrm>
            <a:off x="10669905" y="5098137"/>
            <a:ext cx="22860" cy="679847"/>
          </a:xfrm>
          <a:prstGeom prst="roundRect">
            <a:avLst>
              <a:gd name="adj" fmla="val 127461"/>
            </a:avLst>
          </a:prstGeom>
          <a:solidFill>
            <a:srgbClr val="535455"/>
          </a:solidFill>
          <a:ln/>
        </p:spPr>
      </p:sp>
      <p:sp>
        <p:nvSpPr>
          <p:cNvPr id="16" name="Shape 13"/>
          <p:cNvSpPr/>
          <p:nvPr/>
        </p:nvSpPr>
        <p:spPr>
          <a:xfrm>
            <a:off x="10462855" y="5559504"/>
            <a:ext cx="436959" cy="436959"/>
          </a:xfrm>
          <a:prstGeom prst="roundRect">
            <a:avLst>
              <a:gd name="adj" fmla="val 6668"/>
            </a:avLst>
          </a:prstGeom>
          <a:solidFill>
            <a:srgbClr val="3A3B3C"/>
          </a:solidFill>
          <a:ln/>
        </p:spPr>
      </p:sp>
      <p:sp>
        <p:nvSpPr>
          <p:cNvPr id="17" name="Text 14"/>
          <p:cNvSpPr/>
          <p:nvPr/>
        </p:nvSpPr>
        <p:spPr>
          <a:xfrm>
            <a:off x="10590967" y="5632252"/>
            <a:ext cx="180618" cy="291346"/>
          </a:xfrm>
          <a:prstGeom prst="rect">
            <a:avLst/>
          </a:prstGeom>
          <a:noFill/>
          <a:ln/>
        </p:spPr>
        <p:txBody>
          <a:bodyPr wrap="none" lIns="0" tIns="0" rIns="0" bIns="0" rtlCol="0" anchor="t"/>
          <a:lstStyle/>
          <a:p>
            <a:pPr marL="0" indent="0" algn="ctr">
              <a:lnSpc>
                <a:spcPts val="2250"/>
              </a:lnSpc>
              <a:buNone/>
            </a:pPr>
            <a:r>
              <a:rPr lang="en-US" sz="2250" dirty="0">
                <a:solidFill>
                  <a:srgbClr val="CFCBBF"/>
                </a:solidFill>
                <a:latin typeface="Prata" pitchFamily="34" charset="0"/>
                <a:ea typeface="Prata" pitchFamily="34" charset="-122"/>
                <a:cs typeface="Prata" pitchFamily="34" charset="-120"/>
              </a:rPr>
              <a:t>3</a:t>
            </a:r>
            <a:endParaRPr lang="en-US" sz="2250" dirty="0"/>
          </a:p>
        </p:txBody>
      </p:sp>
      <p:sp>
        <p:nvSpPr>
          <p:cNvPr id="18" name="Text 15"/>
          <p:cNvSpPr/>
          <p:nvPr/>
        </p:nvSpPr>
        <p:spPr>
          <a:xfrm>
            <a:off x="9467374" y="3862864"/>
            <a:ext cx="2428042" cy="303371"/>
          </a:xfrm>
          <a:prstGeom prst="rect">
            <a:avLst/>
          </a:prstGeom>
          <a:noFill/>
          <a:ln/>
        </p:spPr>
        <p:txBody>
          <a:bodyPr wrap="none" lIns="0" tIns="0" rIns="0" bIns="0" rtlCol="0" anchor="t"/>
          <a:lstStyle/>
          <a:p>
            <a:pPr marL="0" indent="0" algn="ctr">
              <a:lnSpc>
                <a:spcPts val="2350"/>
              </a:lnSpc>
              <a:buNone/>
            </a:pPr>
            <a:r>
              <a:rPr lang="en-US" sz="1900" dirty="0">
                <a:solidFill>
                  <a:srgbClr val="CFCBBF"/>
                </a:solidFill>
                <a:latin typeface="Prata" pitchFamily="34" charset="0"/>
                <a:ea typeface="Prata" pitchFamily="34" charset="-122"/>
                <a:cs typeface="Prata" pitchFamily="34" charset="-120"/>
              </a:rPr>
              <a:t>Accurate Modeling</a:t>
            </a:r>
            <a:endParaRPr lang="en-US" sz="1900" dirty="0"/>
          </a:p>
        </p:txBody>
      </p:sp>
      <p:sp>
        <p:nvSpPr>
          <p:cNvPr id="19" name="Text 16"/>
          <p:cNvSpPr/>
          <p:nvPr/>
        </p:nvSpPr>
        <p:spPr>
          <a:xfrm>
            <a:off x="7606427" y="4282678"/>
            <a:ext cx="6149935" cy="621268"/>
          </a:xfrm>
          <a:prstGeom prst="rect">
            <a:avLst/>
          </a:prstGeom>
          <a:noFill/>
          <a:ln/>
        </p:spPr>
        <p:txBody>
          <a:bodyPr wrap="square" lIns="0" tIns="0" rIns="0" bIns="0" rtlCol="0" anchor="t"/>
          <a:lstStyle/>
          <a:p>
            <a:pPr marL="0" indent="0" algn="ctr">
              <a:lnSpc>
                <a:spcPts val="2400"/>
              </a:lnSpc>
              <a:buNone/>
            </a:pPr>
            <a:r>
              <a:rPr lang="en-US" sz="1500" dirty="0">
                <a:solidFill>
                  <a:srgbClr val="CFCBBF"/>
                </a:solidFill>
                <a:latin typeface="Raleway" pitchFamily="34" charset="0"/>
                <a:ea typeface="Raleway" pitchFamily="34" charset="-122"/>
                <a:cs typeface="Raleway" pitchFamily="34" charset="-120"/>
              </a:rPr>
              <a:t>Directed graphs provide a more realistic representation of road networks with one-way streets and turn restrictions.</a:t>
            </a:r>
            <a:endParaRPr lang="en-US" sz="1500" dirty="0"/>
          </a:p>
        </p:txBody>
      </p:sp>
      <p:sp>
        <p:nvSpPr>
          <p:cNvPr id="21" name="Rectangle 20">
            <a:extLst>
              <a:ext uri="{FF2B5EF4-FFF2-40B4-BE49-F238E27FC236}">
                <a16:creationId xmlns="" xmlns:a16="http://schemas.microsoft.com/office/drawing/2014/main" id="{550B997D-4A67-FFAC-65BC-1539A5F55109}"/>
              </a:ext>
            </a:extLst>
          </p:cNvPr>
          <p:cNvSpPr/>
          <p:nvPr/>
        </p:nvSpPr>
        <p:spPr>
          <a:xfrm>
            <a:off x="12802851" y="7773652"/>
            <a:ext cx="1828800" cy="425668"/>
          </a:xfrm>
          <a:prstGeom prst="rect">
            <a:avLst/>
          </a:prstGeom>
          <a:solidFill>
            <a:srgbClr val="1B1C1D"/>
          </a:solidFill>
          <a:ln>
            <a:solidFill>
              <a:srgbClr val="1B1C1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8412" y="494109"/>
            <a:ext cx="7887176" cy="1122045"/>
          </a:xfrm>
          <a:prstGeom prst="rect">
            <a:avLst/>
          </a:prstGeom>
          <a:noFill/>
          <a:ln/>
        </p:spPr>
        <p:txBody>
          <a:bodyPr wrap="square" lIns="0" tIns="0" rIns="0" bIns="0" rtlCol="0" anchor="t"/>
          <a:lstStyle/>
          <a:p>
            <a:pPr marL="0" indent="0">
              <a:lnSpc>
                <a:spcPts val="4400"/>
              </a:lnSpc>
              <a:buNone/>
            </a:pPr>
            <a:r>
              <a:rPr lang="en-US" sz="3500" dirty="0">
                <a:solidFill>
                  <a:srgbClr val="F2E782"/>
                </a:solidFill>
                <a:latin typeface="Prata" pitchFamily="34" charset="0"/>
                <a:ea typeface="Prata" pitchFamily="34" charset="-122"/>
                <a:cs typeface="Prata" pitchFamily="34" charset="-120"/>
              </a:rPr>
              <a:t>Real-World Applications of Road Network Graphs</a:t>
            </a:r>
            <a:endParaRPr lang="en-US" sz="3500" dirty="0"/>
          </a:p>
        </p:txBody>
      </p:sp>
      <p:pic>
        <p:nvPicPr>
          <p:cNvPr id="4" name="Image 1" descr="preencoded.png"/>
          <p:cNvPicPr>
            <a:picLocks noChangeAspect="1"/>
          </p:cNvPicPr>
          <p:nvPr/>
        </p:nvPicPr>
        <p:blipFill>
          <a:blip r:embed="rId4"/>
          <a:stretch>
            <a:fillRect/>
          </a:stretch>
        </p:blipFill>
        <p:spPr>
          <a:xfrm>
            <a:off x="628412" y="1885474"/>
            <a:ext cx="448866" cy="448866"/>
          </a:xfrm>
          <a:prstGeom prst="rect">
            <a:avLst/>
          </a:prstGeom>
        </p:spPr>
      </p:pic>
      <p:sp>
        <p:nvSpPr>
          <p:cNvPr id="5" name="Text 1"/>
          <p:cNvSpPr/>
          <p:nvPr/>
        </p:nvSpPr>
        <p:spPr>
          <a:xfrm>
            <a:off x="628412" y="2513886"/>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Traffic Management</a:t>
            </a:r>
            <a:endParaRPr lang="en-US" sz="1750" dirty="0"/>
          </a:p>
        </p:txBody>
      </p:sp>
      <p:sp>
        <p:nvSpPr>
          <p:cNvPr id="6" name="Text 2"/>
          <p:cNvSpPr/>
          <p:nvPr/>
        </p:nvSpPr>
        <p:spPr>
          <a:xfrm>
            <a:off x="628412" y="2902029"/>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CFCBBF"/>
                </a:solidFill>
                <a:latin typeface="Raleway" pitchFamily="34" charset="0"/>
                <a:ea typeface="Raleway" pitchFamily="34" charset="-122"/>
                <a:cs typeface="Raleway" pitchFamily="34" charset="-120"/>
              </a:rPr>
              <a:t>Analyzing road network graphs can help optimize traffic signals, identify congestion hotspots, and improve overall mobility.</a:t>
            </a:r>
            <a:endParaRPr lang="en-US" sz="1400" dirty="0"/>
          </a:p>
        </p:txBody>
      </p:sp>
      <p:pic>
        <p:nvPicPr>
          <p:cNvPr id="7" name="Image 2" descr="preencoded.png"/>
          <p:cNvPicPr>
            <a:picLocks noChangeAspect="1"/>
          </p:cNvPicPr>
          <p:nvPr/>
        </p:nvPicPr>
        <p:blipFill>
          <a:blip r:embed="rId5"/>
          <a:stretch>
            <a:fillRect/>
          </a:stretch>
        </p:blipFill>
        <p:spPr>
          <a:xfrm>
            <a:off x="628412" y="4015026"/>
            <a:ext cx="448866" cy="448866"/>
          </a:xfrm>
          <a:prstGeom prst="rect">
            <a:avLst/>
          </a:prstGeom>
        </p:spPr>
      </p:pic>
      <p:sp>
        <p:nvSpPr>
          <p:cNvPr id="8" name="Text 3"/>
          <p:cNvSpPr/>
          <p:nvPr/>
        </p:nvSpPr>
        <p:spPr>
          <a:xfrm>
            <a:off x="628412" y="4643438"/>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Urban Planning</a:t>
            </a:r>
            <a:endParaRPr lang="en-US" sz="1750" dirty="0"/>
          </a:p>
        </p:txBody>
      </p:sp>
      <p:sp>
        <p:nvSpPr>
          <p:cNvPr id="9" name="Text 4"/>
          <p:cNvSpPr/>
          <p:nvPr/>
        </p:nvSpPr>
        <p:spPr>
          <a:xfrm>
            <a:off x="628412" y="5031581"/>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CFCBBF"/>
                </a:solidFill>
                <a:latin typeface="Raleway" pitchFamily="34" charset="0"/>
                <a:ea typeface="Raleway" pitchFamily="34" charset="-122"/>
                <a:cs typeface="Raleway" pitchFamily="34" charset="-120"/>
              </a:rPr>
              <a:t>Graph-based models aid in the design and development of new roads, highways, and transportation infrastructure.</a:t>
            </a:r>
            <a:endParaRPr lang="en-US" sz="1400" dirty="0"/>
          </a:p>
        </p:txBody>
      </p:sp>
      <p:pic>
        <p:nvPicPr>
          <p:cNvPr id="10" name="Image 3" descr="preencoded.png"/>
          <p:cNvPicPr>
            <a:picLocks noChangeAspect="1"/>
          </p:cNvPicPr>
          <p:nvPr/>
        </p:nvPicPr>
        <p:blipFill>
          <a:blip r:embed="rId6"/>
          <a:stretch>
            <a:fillRect/>
          </a:stretch>
        </p:blipFill>
        <p:spPr>
          <a:xfrm>
            <a:off x="628412" y="6144578"/>
            <a:ext cx="448866" cy="448866"/>
          </a:xfrm>
          <a:prstGeom prst="rect">
            <a:avLst/>
          </a:prstGeom>
        </p:spPr>
      </p:pic>
      <p:sp>
        <p:nvSpPr>
          <p:cNvPr id="11" name="Text 5"/>
          <p:cNvSpPr/>
          <p:nvPr/>
        </p:nvSpPr>
        <p:spPr>
          <a:xfrm>
            <a:off x="628412" y="6772989"/>
            <a:ext cx="2244328" cy="280511"/>
          </a:xfrm>
          <a:prstGeom prst="rect">
            <a:avLst/>
          </a:prstGeom>
          <a:noFill/>
          <a:ln/>
        </p:spPr>
        <p:txBody>
          <a:bodyPr wrap="none" lIns="0" tIns="0" rIns="0" bIns="0" rtlCol="0" anchor="t"/>
          <a:lstStyle/>
          <a:p>
            <a:pPr marL="0" indent="0" algn="l">
              <a:lnSpc>
                <a:spcPts val="2200"/>
              </a:lnSpc>
              <a:buNone/>
            </a:pPr>
            <a:r>
              <a:rPr lang="en-US" sz="1750" dirty="0">
                <a:solidFill>
                  <a:srgbClr val="CFCBBF"/>
                </a:solidFill>
                <a:latin typeface="Prata" pitchFamily="34" charset="0"/>
                <a:ea typeface="Prata" pitchFamily="34" charset="-122"/>
                <a:cs typeface="Prata" pitchFamily="34" charset="-120"/>
              </a:rPr>
              <a:t>Logistics</a:t>
            </a:r>
            <a:endParaRPr lang="en-US" sz="1750" dirty="0"/>
          </a:p>
        </p:txBody>
      </p:sp>
      <p:sp>
        <p:nvSpPr>
          <p:cNvPr id="12" name="Text 6"/>
          <p:cNvSpPr/>
          <p:nvPr/>
        </p:nvSpPr>
        <p:spPr>
          <a:xfrm>
            <a:off x="628412" y="7161133"/>
            <a:ext cx="7887176" cy="574358"/>
          </a:xfrm>
          <a:prstGeom prst="rect">
            <a:avLst/>
          </a:prstGeom>
          <a:noFill/>
          <a:ln/>
        </p:spPr>
        <p:txBody>
          <a:bodyPr wrap="square" lIns="0" tIns="0" rIns="0" bIns="0" rtlCol="0" anchor="t"/>
          <a:lstStyle/>
          <a:p>
            <a:pPr marL="0" indent="0" algn="l">
              <a:lnSpc>
                <a:spcPts val="2250"/>
              </a:lnSpc>
              <a:buNone/>
            </a:pPr>
            <a:r>
              <a:rPr lang="en-US" sz="1400" dirty="0">
                <a:solidFill>
                  <a:srgbClr val="CFCBBF"/>
                </a:solidFill>
                <a:latin typeface="Raleway" pitchFamily="34" charset="0"/>
                <a:ea typeface="Raleway" pitchFamily="34" charset="-122"/>
                <a:cs typeface="Raleway" pitchFamily="34" charset="-120"/>
              </a:rPr>
              <a:t>Road network graphs enable efficient route planning and optimization for delivery services, supply chains, and emergency response.</a:t>
            </a:r>
            <a:endParaRPr lang="en-US" sz="14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399</Words>
  <Application>Microsoft Office PowerPoint</Application>
  <PresentationFormat>Custom</PresentationFormat>
  <Paragraphs>51</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Prata</vt:lpstr>
      <vt:lpstr>Calibri</vt:lpstr>
      <vt:lpstr>Raleway</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Windows User</cp:lastModifiedBy>
  <cp:revision>15</cp:revision>
  <dcterms:created xsi:type="dcterms:W3CDTF">2024-10-03T16:40:18Z</dcterms:created>
  <dcterms:modified xsi:type="dcterms:W3CDTF">2024-10-04T09:13:27Z</dcterms:modified>
</cp:coreProperties>
</file>